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60" r:id="rId4"/>
    <p:sldId id="258" r:id="rId5"/>
    <p:sldId id="266" r:id="rId6"/>
    <p:sldId id="257" r:id="rId7"/>
    <p:sldId id="261" r:id="rId8"/>
    <p:sldId id="265" r:id="rId9"/>
    <p:sldId id="268" r:id="rId10"/>
    <p:sldId id="263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Gill Sans" panose="020B0604020202020204" charset="0"/>
      <p:regular r:id="rId17"/>
      <p:bold r:id="rId18"/>
    </p:embeddedFont>
    <p:embeddedFont>
      <p:font typeface="Quattrocento Sans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1" roundtripDataSignature="AMtx7mgPHt8yWhjswSN5Y+T161Ej3j5TT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7BCB"/>
    <a:srgbClr val="E432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598" autoAdjust="0"/>
  </p:normalViewPr>
  <p:slideViewPr>
    <p:cSldViewPr snapToGrid="0">
      <p:cViewPr varScale="1">
        <p:scale>
          <a:sx n="81" d="100"/>
          <a:sy n="81" d="100"/>
        </p:scale>
        <p:origin x="725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35" Type="http://schemas.openxmlformats.org/officeDocument/2006/relationships/tableStyles" Target="tableStyles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-IT" b="0" i="0">
                <a:solidFill>
                  <a:srgbClr val="DA846B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 scopo di questo progetto è realizzare un applicativo Java per la gestione delle attività di manutenzione di macchinari dislocati in diversi luoghi.</a:t>
            </a:r>
            <a:endParaRPr/>
          </a:p>
        </p:txBody>
      </p:sp>
      <p:sp>
        <p:nvSpPr>
          <p:cNvPr id="84" name="Google Shape;8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1"/>
          <p:cNvSpPr txBox="1">
            <a:spLocks noGrp="1"/>
          </p:cNvSpPr>
          <p:nvPr>
            <p:ph type="ctrTitle"/>
          </p:nvPr>
        </p:nvSpPr>
        <p:spPr>
          <a:xfrm>
            <a:off x="1524000" y="1028700"/>
            <a:ext cx="9144000" cy="2481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ill Sans"/>
              <a:buNone/>
              <a:defRPr sz="4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1"/>
          <p:cNvSpPr txBox="1">
            <a:spLocks noGrp="1"/>
          </p:cNvSpPr>
          <p:nvPr>
            <p:ph type="subTitle" idx="1"/>
          </p:nvPr>
        </p:nvSpPr>
        <p:spPr>
          <a:xfrm>
            <a:off x="1524000" y="3824376"/>
            <a:ext cx="9144000" cy="1433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 cap="none"/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11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1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1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>
            <a:spLocks noGrp="1"/>
          </p:cNvSpPr>
          <p:nvPr>
            <p:ph type="title"/>
          </p:nvPr>
        </p:nvSpPr>
        <p:spPr>
          <a:xfrm rot="5400000">
            <a:off x="7179468" y="2002631"/>
            <a:ext cx="5719763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body" idx="1"/>
          </p:nvPr>
        </p:nvSpPr>
        <p:spPr>
          <a:xfrm rot="5400000">
            <a:off x="1845468" y="-550069"/>
            <a:ext cx="5719763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3"/>
          <p:cNvSpPr txBox="1">
            <a:spLocks noGrp="1"/>
          </p:cNvSpPr>
          <p:nvPr>
            <p:ph type="title"/>
          </p:nvPr>
        </p:nvSpPr>
        <p:spPr>
          <a:xfrm>
            <a:off x="1380930" y="1709738"/>
            <a:ext cx="9966519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ill Sans"/>
              <a:buNone/>
              <a:defRPr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3"/>
          <p:cNvSpPr txBox="1">
            <a:spLocks noGrp="1"/>
          </p:cNvSpPr>
          <p:nvPr>
            <p:ph type="body" idx="1"/>
          </p:nvPr>
        </p:nvSpPr>
        <p:spPr>
          <a:xfrm>
            <a:off x="1380930" y="4976327"/>
            <a:ext cx="9966520" cy="1113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13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3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3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4"/>
          <p:cNvSpPr txBox="1">
            <a:spLocks noGrp="1"/>
          </p:cNvSpPr>
          <p:nvPr>
            <p:ph type="title"/>
          </p:nvPr>
        </p:nvSpPr>
        <p:spPr>
          <a:xfrm>
            <a:off x="1044054" y="457200"/>
            <a:ext cx="10309745" cy="1233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4"/>
          <p:cNvSpPr txBox="1">
            <a:spLocks noGrp="1"/>
          </p:cNvSpPr>
          <p:nvPr>
            <p:ph type="body" idx="1"/>
          </p:nvPr>
        </p:nvSpPr>
        <p:spPr>
          <a:xfrm>
            <a:off x="1044054" y="1996141"/>
            <a:ext cx="4975746" cy="4180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14"/>
          <p:cNvSpPr txBox="1">
            <a:spLocks noGrp="1"/>
          </p:cNvSpPr>
          <p:nvPr>
            <p:ph type="body" idx="2"/>
          </p:nvPr>
        </p:nvSpPr>
        <p:spPr>
          <a:xfrm>
            <a:off x="6172200" y="1996141"/>
            <a:ext cx="5181600" cy="4180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4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5"/>
          <p:cNvSpPr txBox="1">
            <a:spLocks noGrp="1"/>
          </p:cNvSpPr>
          <p:nvPr>
            <p:ph type="title"/>
          </p:nvPr>
        </p:nvSpPr>
        <p:spPr>
          <a:xfrm>
            <a:off x="1368490" y="457200"/>
            <a:ext cx="9986898" cy="1233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ill Sans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5"/>
          <p:cNvSpPr txBox="1">
            <a:spLocks noGrp="1"/>
          </p:cNvSpPr>
          <p:nvPr>
            <p:ph type="body" idx="1"/>
          </p:nvPr>
        </p:nvSpPr>
        <p:spPr>
          <a:xfrm>
            <a:off x="1368490" y="1681163"/>
            <a:ext cx="4629085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5"/>
          <p:cNvSpPr txBox="1">
            <a:spLocks noGrp="1"/>
          </p:cNvSpPr>
          <p:nvPr>
            <p:ph type="body" idx="2"/>
          </p:nvPr>
        </p:nvSpPr>
        <p:spPr>
          <a:xfrm>
            <a:off x="1368490" y="2505075"/>
            <a:ext cx="4629085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body" idx="3"/>
          </p:nvPr>
        </p:nvSpPr>
        <p:spPr>
          <a:xfrm>
            <a:off x="6344816" y="1681163"/>
            <a:ext cx="5010572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body" idx="4"/>
          </p:nvPr>
        </p:nvSpPr>
        <p:spPr>
          <a:xfrm>
            <a:off x="6344814" y="2505075"/>
            <a:ext cx="5010573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5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5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6"/>
          <p:cNvSpPr txBox="1">
            <a:spLocks noGrp="1"/>
          </p:cNvSpPr>
          <p:nvPr>
            <p:ph type="title"/>
          </p:nvPr>
        </p:nvSpPr>
        <p:spPr>
          <a:xfrm>
            <a:off x="1371599" y="457200"/>
            <a:ext cx="9982199" cy="1233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6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6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6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7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7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7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 txBox="1">
            <a:spLocks noGrp="1"/>
          </p:cNvSpPr>
          <p:nvPr>
            <p:ph type="title"/>
          </p:nvPr>
        </p:nvSpPr>
        <p:spPr>
          <a:xfrm>
            <a:off x="1318755" y="457200"/>
            <a:ext cx="3932237" cy="1921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body" idx="1"/>
          </p:nvPr>
        </p:nvSpPr>
        <p:spPr>
          <a:xfrm>
            <a:off x="5648130" y="987425"/>
            <a:ext cx="5707257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4064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marL="1371600" lvl="2" indent="-355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body" idx="2"/>
          </p:nvPr>
        </p:nvSpPr>
        <p:spPr>
          <a:xfrm>
            <a:off x="1318755" y="2799184"/>
            <a:ext cx="3932237" cy="3069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8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8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9"/>
          <p:cNvSpPr txBox="1">
            <a:spLocks noGrp="1"/>
          </p:cNvSpPr>
          <p:nvPr>
            <p:ph type="title"/>
          </p:nvPr>
        </p:nvSpPr>
        <p:spPr>
          <a:xfrm>
            <a:off x="1378966" y="681135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9"/>
          <p:cNvSpPr>
            <a:spLocks noGrp="1"/>
          </p:cNvSpPr>
          <p:nvPr>
            <p:ph type="pic" idx="2"/>
          </p:nvPr>
        </p:nvSpPr>
        <p:spPr>
          <a:xfrm>
            <a:off x="5834742" y="858417"/>
            <a:ext cx="5520645" cy="50026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body" idx="1"/>
          </p:nvPr>
        </p:nvSpPr>
        <p:spPr>
          <a:xfrm>
            <a:off x="1378966" y="2281335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9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9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0"/>
          <p:cNvSpPr txBox="1">
            <a:spLocks noGrp="1"/>
          </p:cNvSpPr>
          <p:nvPr>
            <p:ph type="title"/>
          </p:nvPr>
        </p:nvSpPr>
        <p:spPr>
          <a:xfrm>
            <a:off x="1371600" y="361666"/>
            <a:ext cx="9810376" cy="1659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body" idx="1"/>
          </p:nvPr>
        </p:nvSpPr>
        <p:spPr>
          <a:xfrm rot="5400000">
            <a:off x="4347882" y="-690283"/>
            <a:ext cx="3857811" cy="9810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0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/>
          <p:nvPr/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rgbClr val="14B4A3">
                  <a:alpha val="27450"/>
                </a:srgbClr>
              </a:gs>
              <a:gs pos="14000">
                <a:srgbClr val="14B4A3">
                  <a:alpha val="27450"/>
                </a:srgbClr>
              </a:gs>
              <a:gs pos="100000">
                <a:srgbClr val="29ADE7">
                  <a:alpha val="84313"/>
                </a:srgbClr>
              </a:gs>
            </a:gsLst>
            <a:lin ang="6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" name="Google Shape;7;p10"/>
          <p:cNvSpPr/>
          <p:nvPr/>
        </p:nvSpPr>
        <p:spPr>
          <a:xfrm flipH="1">
            <a:off x="4038599" y="6400799"/>
            <a:ext cx="8153398" cy="456772"/>
          </a:xfrm>
          <a:prstGeom prst="rect">
            <a:avLst/>
          </a:prstGeom>
          <a:gradFill>
            <a:gsLst>
              <a:gs pos="0">
                <a:srgbClr val="F07F7D">
                  <a:alpha val="54509"/>
                </a:srgbClr>
              </a:gs>
              <a:gs pos="9000">
                <a:srgbClr val="F07F7D">
                  <a:alpha val="54509"/>
                </a:srgbClr>
              </a:gs>
              <a:gs pos="99000">
                <a:schemeClr val="accent2"/>
              </a:gs>
              <a:gs pos="100000">
                <a:schemeClr val="accent2"/>
              </a:gs>
            </a:gsLst>
            <a:lin ang="14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" name="Google Shape;8;p10"/>
          <p:cNvSpPr txBox="1">
            <a:spLocks noGrp="1"/>
          </p:cNvSpPr>
          <p:nvPr>
            <p:ph type="title"/>
          </p:nvPr>
        </p:nvSpPr>
        <p:spPr>
          <a:xfrm>
            <a:off x="1371600" y="361666"/>
            <a:ext cx="9810376" cy="16594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l Sans"/>
              <a:buNone/>
              <a:defRPr sz="3600" b="1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body" idx="1"/>
          </p:nvPr>
        </p:nvSpPr>
        <p:spPr>
          <a:xfrm>
            <a:off x="1371600" y="2286000"/>
            <a:ext cx="9810376" cy="3857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dt" idx="10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1" name="Google Shape;11;p10"/>
          <p:cNvSpPr txBox="1">
            <a:spLocks noGrp="1"/>
          </p:cNvSpPr>
          <p:nvPr>
            <p:ph type="ftr" idx="11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00" b="1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2" name="Google Shape;12;p10"/>
          <p:cNvSpPr txBox="1">
            <a:spLocks noGrp="1"/>
          </p:cNvSpPr>
          <p:nvPr>
            <p:ph type="sldNum" idx="12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87" name="Google Shape;87;p1"/>
          <p:cNvPicPr preferRelativeResize="0"/>
          <p:nvPr/>
        </p:nvPicPr>
        <p:blipFill rotWithShape="1">
          <a:blip r:embed="rId3">
            <a:alphaModFix/>
          </a:blip>
          <a:srcRect l="24292" r="31053" b="-1"/>
          <a:stretch/>
        </p:blipFill>
        <p:spPr>
          <a:xfrm>
            <a:off x="-1" y="10"/>
            <a:ext cx="458790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"/>
          <p:cNvSpPr/>
          <p:nvPr/>
        </p:nvSpPr>
        <p:spPr>
          <a:xfrm>
            <a:off x="4587902" y="-429"/>
            <a:ext cx="7604097" cy="6857571"/>
          </a:xfrm>
          <a:prstGeom prst="rect">
            <a:avLst/>
          </a:prstGeom>
          <a:gradFill>
            <a:gsLst>
              <a:gs pos="0">
                <a:srgbClr val="11399F">
                  <a:alpha val="72549"/>
                </a:srgbClr>
              </a:gs>
              <a:gs pos="100000">
                <a:schemeClr val="accent2"/>
              </a:gs>
            </a:gsLst>
            <a:lin ang="16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9" name="Google Shape;89;p1"/>
          <p:cNvSpPr/>
          <p:nvPr/>
        </p:nvSpPr>
        <p:spPr>
          <a:xfrm>
            <a:off x="4587901" y="0"/>
            <a:ext cx="7604097" cy="6858000"/>
          </a:xfrm>
          <a:prstGeom prst="rect">
            <a:avLst/>
          </a:prstGeom>
          <a:gradFill>
            <a:gsLst>
              <a:gs pos="0">
                <a:srgbClr val="29ADE7">
                  <a:alpha val="36470"/>
                </a:srgbClr>
              </a:gs>
              <a:gs pos="98000">
                <a:srgbClr val="E72D29">
                  <a:alpha val="65490"/>
                </a:srgbClr>
              </a:gs>
              <a:gs pos="100000">
                <a:srgbClr val="E72D29">
                  <a:alpha val="65490"/>
                </a:srgbClr>
              </a:gs>
            </a:gsLst>
            <a:lin ang="12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E43238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0" name="Google Shape;90;p1"/>
          <p:cNvSpPr/>
          <p:nvPr/>
        </p:nvSpPr>
        <p:spPr>
          <a:xfrm rot="10800000">
            <a:off x="4599847" y="4355164"/>
            <a:ext cx="7592151" cy="2502836"/>
          </a:xfrm>
          <a:prstGeom prst="rect">
            <a:avLst/>
          </a:prstGeom>
          <a:gradFill>
            <a:gsLst>
              <a:gs pos="0">
                <a:srgbClr val="174CD5">
                  <a:alpha val="38431"/>
                </a:srgbClr>
              </a:gs>
              <a:gs pos="22000">
                <a:srgbClr val="174CD5">
                  <a:alpha val="38431"/>
                </a:srgbClr>
              </a:gs>
              <a:gs pos="82000">
                <a:srgbClr val="29ADE7">
                  <a:alpha val="18431"/>
                </a:srgbClr>
              </a:gs>
              <a:gs pos="100000">
                <a:srgbClr val="29ADE7">
                  <a:alpha val="18431"/>
                </a:srgbClr>
              </a:gs>
            </a:gsLst>
            <a:lin ang="17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1" name="Google Shape;91;p1"/>
          <p:cNvSpPr/>
          <p:nvPr/>
        </p:nvSpPr>
        <p:spPr>
          <a:xfrm rot="-7895696">
            <a:off x="6080918" y="830588"/>
            <a:ext cx="4998441" cy="4998441"/>
          </a:xfrm>
          <a:prstGeom prst="ellipse">
            <a:avLst/>
          </a:prstGeom>
          <a:gradFill>
            <a:gsLst>
              <a:gs pos="0">
                <a:srgbClr val="C4FAF3">
                  <a:alpha val="0"/>
                </a:srgbClr>
              </a:gs>
              <a:gs pos="39000">
                <a:srgbClr val="C4FAF3">
                  <a:alpha val="0"/>
                </a:srgbClr>
              </a:gs>
              <a:gs pos="100000">
                <a:srgbClr val="174CD5">
                  <a:alpha val="17254"/>
                </a:srgbClr>
              </a:gs>
            </a:gsLst>
            <a:lin ang="7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4A7BCB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2" name="Google Shape;92;p1"/>
          <p:cNvSpPr txBox="1">
            <a:spLocks noGrp="1"/>
          </p:cNvSpPr>
          <p:nvPr>
            <p:ph type="ctrTitle"/>
          </p:nvPr>
        </p:nvSpPr>
        <p:spPr>
          <a:xfrm>
            <a:off x="5275425" y="768485"/>
            <a:ext cx="6133656" cy="3169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Gill Sans"/>
              <a:buNone/>
            </a:pPr>
            <a:r>
              <a:rPr lang="it-IT" dirty="0">
                <a:solidFill>
                  <a:schemeClr val="lt1"/>
                </a:solidFill>
              </a:rPr>
              <a:t>TEAM 8</a:t>
            </a:r>
            <a:br>
              <a:rPr lang="it-IT" dirty="0">
                <a:solidFill>
                  <a:schemeClr val="lt1"/>
                </a:solidFill>
              </a:rPr>
            </a:br>
            <a:r>
              <a:rPr lang="it-IT" dirty="0">
                <a:solidFill>
                  <a:schemeClr val="lt1"/>
                </a:solidFill>
              </a:rPr>
              <a:t>SOFTWARE ENGINEERING</a:t>
            </a:r>
            <a:endParaRPr dirty="0"/>
          </a:p>
        </p:txBody>
      </p:sp>
      <p:sp>
        <p:nvSpPr>
          <p:cNvPr id="93" name="Google Shape;93;p1"/>
          <p:cNvSpPr txBox="1">
            <a:spLocks noGrp="1"/>
          </p:cNvSpPr>
          <p:nvPr>
            <p:ph type="subTitle" idx="1"/>
          </p:nvPr>
        </p:nvSpPr>
        <p:spPr>
          <a:xfrm>
            <a:off x="5946587" y="4541561"/>
            <a:ext cx="5462494" cy="2130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it-IT" sz="1800">
                <a:solidFill>
                  <a:schemeClr val="lt1"/>
                </a:solidFill>
              </a:rPr>
              <a:t>MANUEL LAMBIASE</a:t>
            </a:r>
            <a:endParaRPr sz="1800">
              <a:solidFill>
                <a:schemeClr val="lt1"/>
              </a:solidFill>
            </a:endParaRPr>
          </a:p>
          <a:p>
            <a:pPr marL="0" lvl="0" indent="0" algn="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it-IT" sz="1800">
                <a:solidFill>
                  <a:schemeClr val="lt1"/>
                </a:solidFill>
              </a:rPr>
              <a:t>GERARDO LANDINO</a:t>
            </a:r>
            <a:endParaRPr sz="1800">
              <a:solidFill>
                <a:schemeClr val="lt1"/>
              </a:solidFill>
            </a:endParaRPr>
          </a:p>
          <a:p>
            <a:pPr marL="0" lvl="0" indent="0" algn="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it-IT" sz="1800">
                <a:solidFill>
                  <a:schemeClr val="lt1"/>
                </a:solidFill>
              </a:rPr>
              <a:t>MARCO MANNARA</a:t>
            </a:r>
            <a:endParaRPr/>
          </a:p>
          <a:p>
            <a:pPr marL="0" lvl="0" indent="0" algn="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it-IT" sz="1800">
                <a:solidFill>
                  <a:schemeClr val="lt1"/>
                </a:solidFill>
              </a:rPr>
              <a:t>GIUSEPPE FELICE RUSSO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F62B3E03-3A9F-4E32-A117-977D76DC876C}"/>
              </a:ext>
            </a:extLst>
          </p:cNvPr>
          <p:cNvSpPr txBox="1"/>
          <p:nvPr/>
        </p:nvSpPr>
        <p:spPr>
          <a:xfrm>
            <a:off x="3910946" y="196948"/>
            <a:ext cx="43701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4A7BCB"/>
                </a:solidFill>
                <a:latin typeface="Gill Sans" panose="020B0604020202020204" charset="0"/>
              </a:rPr>
              <a:t>SYSTEM OVERVIEW</a:t>
            </a:r>
            <a:endParaRPr lang="it-IT" sz="3200" b="1" dirty="0">
              <a:solidFill>
                <a:srgbClr val="4A7BCB"/>
              </a:solidFill>
              <a:latin typeface="Gill Sans" panose="020B0604020202020204" charset="0"/>
            </a:endParaRPr>
          </a:p>
        </p:txBody>
      </p:sp>
      <p:pic>
        <p:nvPicPr>
          <p:cNvPr id="3" name="team8-software-engineering-demo">
            <a:hlinkClick r:id="" action="ppaction://media"/>
            <a:extLst>
              <a:ext uri="{FF2B5EF4-FFF2-40B4-BE49-F238E27FC236}">
                <a16:creationId xmlns:a16="http://schemas.microsoft.com/office/drawing/2014/main" id="{E1CEE206-675B-45B0-8F82-BEE5D6DDC1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97231" y="898443"/>
            <a:ext cx="8997536" cy="506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418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3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A1A86B3-EC62-4832-9D56-49CA66827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756" y="1833319"/>
            <a:ext cx="8024555" cy="4435506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A29D72E7-4F55-4EC1-883A-1B9162027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8755" y="867265"/>
            <a:ext cx="8024555" cy="966053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D664027-B1DF-49A6-8886-4EFF63F24AA0}"/>
              </a:ext>
            </a:extLst>
          </p:cNvPr>
          <p:cNvSpPr txBox="1"/>
          <p:nvPr/>
        </p:nvSpPr>
        <p:spPr>
          <a:xfrm>
            <a:off x="5147036" y="313267"/>
            <a:ext cx="17411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>
                <a:solidFill>
                  <a:srgbClr val="E43238"/>
                </a:solidFill>
              </a:rPr>
              <a:t>BACKLOG</a:t>
            </a:r>
          </a:p>
        </p:txBody>
      </p:sp>
    </p:spTree>
    <p:extLst>
      <p:ext uri="{BB962C8B-B14F-4D97-AF65-F5344CB8AC3E}">
        <p14:creationId xmlns:p14="http://schemas.microsoft.com/office/powerpoint/2010/main" val="236173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avolo&#10;&#10;Descrizione generata automaticamente">
            <a:extLst>
              <a:ext uri="{FF2B5EF4-FFF2-40B4-BE49-F238E27FC236}">
                <a16:creationId xmlns:a16="http://schemas.microsoft.com/office/drawing/2014/main" id="{5EA547BA-9A57-49FC-B75D-2C7D803FD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460" y="1954353"/>
            <a:ext cx="8024555" cy="4071035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EFCE7B3D-0AF7-48EC-8ED4-35DC05F477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8460" y="845224"/>
            <a:ext cx="8024555" cy="1109129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3D3E3F2-1651-452A-A199-8B96B5097F75}"/>
              </a:ext>
            </a:extLst>
          </p:cNvPr>
          <p:cNvSpPr txBox="1"/>
          <p:nvPr/>
        </p:nvSpPr>
        <p:spPr>
          <a:xfrm>
            <a:off x="5156463" y="321877"/>
            <a:ext cx="17411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>
                <a:solidFill>
                  <a:srgbClr val="4A7BCB"/>
                </a:solidFill>
              </a:rPr>
              <a:t>BACKLOG</a:t>
            </a:r>
          </a:p>
        </p:txBody>
      </p:sp>
    </p:spTree>
    <p:extLst>
      <p:ext uri="{BB962C8B-B14F-4D97-AF65-F5344CB8AC3E}">
        <p14:creationId xmlns:p14="http://schemas.microsoft.com/office/powerpoint/2010/main" val="1538799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l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E1CF8D58-F1CB-404C-B245-29B57F32AABF}"/>
              </a:ext>
            </a:extLst>
          </p:cNvPr>
          <p:cNvSpPr txBox="1"/>
          <p:nvPr/>
        </p:nvSpPr>
        <p:spPr>
          <a:xfrm>
            <a:off x="719579" y="2763816"/>
            <a:ext cx="439289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solidFill>
                  <a:srgbClr val="4A7BCB"/>
                </a:solidFill>
              </a:rPr>
              <a:t>BURNDOWN CHART </a:t>
            </a:r>
            <a:r>
              <a:rPr lang="it-IT" sz="3200" b="1" dirty="0">
                <a:solidFill>
                  <a:srgbClr val="E43238"/>
                </a:solidFill>
              </a:rPr>
              <a:t>SPRINT #1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514F17A-6BC9-42C9-9848-EBF74B5E35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801" y="348793"/>
            <a:ext cx="5844619" cy="5722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784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B63BE291-E839-4C56-BA16-720278C262ED}"/>
              </a:ext>
            </a:extLst>
          </p:cNvPr>
          <p:cNvSpPr txBox="1"/>
          <p:nvPr/>
        </p:nvSpPr>
        <p:spPr>
          <a:xfrm>
            <a:off x="752240" y="2615434"/>
            <a:ext cx="433484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200" b="1" dirty="0">
                <a:solidFill>
                  <a:srgbClr val="E43238"/>
                </a:solidFill>
              </a:rPr>
              <a:t>BURNDOWN CHART </a:t>
            </a:r>
          </a:p>
          <a:p>
            <a:r>
              <a:rPr lang="it-IT" sz="3200" b="1" dirty="0">
                <a:solidFill>
                  <a:srgbClr val="4A7BCB"/>
                </a:solidFill>
              </a:rPr>
              <a:t>SPRINT #2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D965AE4-2443-4AD9-A346-1AC8D2F1C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865" y="194445"/>
            <a:ext cx="6325384" cy="591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42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interni, screenshot&#10;&#10;Descrizione generata automaticamente">
            <a:extLst>
              <a:ext uri="{FF2B5EF4-FFF2-40B4-BE49-F238E27FC236}">
                <a16:creationId xmlns:a16="http://schemas.microsoft.com/office/drawing/2014/main" id="{BDD563E8-635A-46C3-89A6-64EAEEBFF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242" y="810704"/>
            <a:ext cx="11698665" cy="5393245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B9D93B65-1B5A-4435-86B1-DC075641A608}"/>
              </a:ext>
            </a:extLst>
          </p:cNvPr>
          <p:cNvSpPr txBox="1"/>
          <p:nvPr/>
        </p:nvSpPr>
        <p:spPr>
          <a:xfrm>
            <a:off x="5128181" y="197963"/>
            <a:ext cx="14141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>
                <a:solidFill>
                  <a:srgbClr val="4A7BCB"/>
                </a:solidFill>
              </a:rPr>
              <a:t>TRELLO</a:t>
            </a:r>
          </a:p>
        </p:txBody>
      </p:sp>
    </p:spTree>
    <p:extLst>
      <p:ext uri="{BB962C8B-B14F-4D97-AF65-F5344CB8AC3E}">
        <p14:creationId xmlns:p14="http://schemas.microsoft.com/office/powerpoint/2010/main" val="26967012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5268E1-B6D6-48E6-B14F-C296B3F26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09" y="1900936"/>
            <a:ext cx="3932237" cy="1600200"/>
          </a:xfrm>
        </p:spPr>
        <p:txBody>
          <a:bodyPr/>
          <a:lstStyle/>
          <a:p>
            <a:r>
              <a:rPr lang="en-US" dirty="0">
                <a:solidFill>
                  <a:srgbClr val="E43238"/>
                </a:solidFill>
              </a:rPr>
              <a:t>LAYERED MODEL</a:t>
            </a:r>
          </a:p>
        </p:txBody>
      </p:sp>
      <p:pic>
        <p:nvPicPr>
          <p:cNvPr id="2" name="Google Shape;118;p4">
            <a:extLst>
              <a:ext uri="{FF2B5EF4-FFF2-40B4-BE49-F238E27FC236}">
                <a16:creationId xmlns:a16="http://schemas.microsoft.com/office/drawing/2014/main" id="{AF2C304B-D6B8-45D9-8B60-F2DD6B1541A5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/>
          <a:stretch/>
        </p:blipFill>
        <p:spPr>
          <a:xfrm>
            <a:off x="5476973" y="452487"/>
            <a:ext cx="6136849" cy="53449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51520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5621A75-026F-4C76-A97A-66AA3EE9F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016" y="1991461"/>
            <a:ext cx="3932237" cy="1600200"/>
          </a:xfrm>
        </p:spPr>
        <p:txBody>
          <a:bodyPr/>
          <a:lstStyle/>
          <a:p>
            <a:r>
              <a:rPr lang="en-US" dirty="0">
                <a:solidFill>
                  <a:srgbClr val="4A7BCB"/>
                </a:solidFill>
              </a:rPr>
              <a:t>CLASS DIAGRAM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7329987-00A7-4385-A75E-F26DB2010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0986" y="329938"/>
            <a:ext cx="6127422" cy="55311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5753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1E8E16A7-2B29-40E1-BA49-60D315BE6247}"/>
              </a:ext>
            </a:extLst>
          </p:cNvPr>
          <p:cNvSpPr txBox="1"/>
          <p:nvPr/>
        </p:nvSpPr>
        <p:spPr>
          <a:xfrm>
            <a:off x="1216056" y="2281286"/>
            <a:ext cx="9973559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Nel progetto sono stati applicati alcuni pattern, in particolare è stato applicato un pattern creazionale chiamato </a:t>
            </a:r>
            <a:r>
              <a:rPr lang="it-IT" sz="2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Singleton</a:t>
            </a:r>
            <a:r>
              <a:rPr lang="it-IT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con il quale è stata creata una sola istanza di esecuzione per tutta la durata del programma e quindi si è scelto di dichiarare un oggetto statico nella classe </a:t>
            </a:r>
            <a:r>
              <a:rPr lang="it-IT" sz="2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DatabaseContext</a:t>
            </a:r>
            <a:r>
              <a:rPr lang="it-IT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su cui richiamare tutte le operazioni appartenenti alla classe. Un altro pattern applicato è stato </a:t>
            </a:r>
            <a:r>
              <a:rPr lang="it-IT" sz="2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Decorator</a:t>
            </a:r>
            <a:r>
              <a:rPr lang="it-IT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che appartiene alla classe dei pattern strutturali, visibile quando il contenuto del </a:t>
            </a:r>
            <a:r>
              <a:rPr lang="it-IT" sz="2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TextField</a:t>
            </a:r>
            <a:r>
              <a:rPr lang="it-IT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diventa troppo grande (ad esempio vengono inseriti molti oggetti), compare una </a:t>
            </a:r>
            <a:r>
              <a:rPr lang="it-IT" sz="2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scrollbar</a:t>
            </a:r>
            <a:r>
              <a:rPr lang="it-IT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che permette di vedere tutti gli oggetti inseriti nel </a:t>
            </a:r>
            <a:r>
              <a:rPr lang="it-IT" sz="2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TextField</a:t>
            </a:r>
            <a:r>
              <a:rPr lang="it-IT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endParaRPr lang="it-IT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D89BAA5-9CD6-4549-8C92-8D67ABFA8ED8}"/>
              </a:ext>
            </a:extLst>
          </p:cNvPr>
          <p:cNvSpPr txBox="1"/>
          <p:nvPr/>
        </p:nvSpPr>
        <p:spPr>
          <a:xfrm>
            <a:off x="4015032" y="603314"/>
            <a:ext cx="43756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>
                <a:solidFill>
                  <a:srgbClr val="FF0000"/>
                </a:solidFill>
              </a:rPr>
              <a:t>DESIGN PATTERN</a:t>
            </a:r>
          </a:p>
        </p:txBody>
      </p:sp>
    </p:spTree>
    <p:extLst>
      <p:ext uri="{BB962C8B-B14F-4D97-AF65-F5344CB8AC3E}">
        <p14:creationId xmlns:p14="http://schemas.microsoft.com/office/powerpoint/2010/main" val="2043641782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RegularSeed_2SEEDS">
      <a:dk1>
        <a:srgbClr val="000000"/>
      </a:dk1>
      <a:lt1>
        <a:srgbClr val="FFFFFF"/>
      </a:lt1>
      <a:dk2>
        <a:srgbClr val="3D2229"/>
      </a:dk2>
      <a:lt2>
        <a:srgbClr val="E2E5E8"/>
      </a:lt2>
      <a:accent1>
        <a:srgbClr val="D56A17"/>
      </a:accent1>
      <a:accent2>
        <a:srgbClr val="E72D29"/>
      </a:accent2>
      <a:accent3>
        <a:srgbClr val="B8A221"/>
      </a:accent3>
      <a:accent4>
        <a:srgbClr val="14B4A3"/>
      </a:accent4>
      <a:accent5>
        <a:srgbClr val="29ADE7"/>
      </a:accent5>
      <a:accent6>
        <a:srgbClr val="174CD5"/>
      </a:accent6>
      <a:hlink>
        <a:srgbClr val="3F87BF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364</TotalTime>
  <Words>165</Words>
  <Application>Microsoft Office PowerPoint</Application>
  <PresentationFormat>Widescreen</PresentationFormat>
  <Paragraphs>17</Paragraphs>
  <Slides>10</Slides>
  <Notes>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5" baseType="lpstr">
      <vt:lpstr>Arial</vt:lpstr>
      <vt:lpstr>Quattrocento Sans</vt:lpstr>
      <vt:lpstr>Gill Sans</vt:lpstr>
      <vt:lpstr>Calibri</vt:lpstr>
      <vt:lpstr>GradientRiseVTI</vt:lpstr>
      <vt:lpstr>TEAM 8 SOFTWARE ENGINEERING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LAYERED MODEL</vt:lpstr>
      <vt:lpstr>CLASS DIAGRAM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8 SOFTWARE ENGINEERING</dc:title>
  <dc:creator>MANUEL LAMBIASE</dc:creator>
  <cp:lastModifiedBy>MANUEL LAMBIASE</cp:lastModifiedBy>
  <cp:revision>13</cp:revision>
  <dcterms:created xsi:type="dcterms:W3CDTF">2020-12-16T11:54:20Z</dcterms:created>
  <dcterms:modified xsi:type="dcterms:W3CDTF">2020-12-17T22:03:22Z</dcterms:modified>
</cp:coreProperties>
</file>

<file path=docProps/thumbnail.jpeg>
</file>